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Nunito"/>
      <p:regular r:id="rId38"/>
      <p:bold r:id="rId39"/>
      <p:italic r:id="rId40"/>
      <p:boldItalic r:id="rId41"/>
    </p:embeddedFont>
    <p:embeddedFont>
      <p:font typeface="Maven Pro"/>
      <p:regular r:id="rId42"/>
      <p:bold r:id="rId43"/>
    </p:embeddedFont>
    <p:embeddedFont>
      <p:font typeface="Maven Pro Medium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italic.fntdata"/><Relationship Id="rId20" Type="http://schemas.openxmlformats.org/officeDocument/2006/relationships/slide" Target="slides/slide15.xml"/><Relationship Id="rId42" Type="http://schemas.openxmlformats.org/officeDocument/2006/relationships/font" Target="fonts/MavenPro-regular.fntdata"/><Relationship Id="rId41" Type="http://schemas.openxmlformats.org/officeDocument/2006/relationships/font" Target="fonts/Nunito-boldItalic.fntdata"/><Relationship Id="rId22" Type="http://schemas.openxmlformats.org/officeDocument/2006/relationships/slide" Target="slides/slide17.xml"/><Relationship Id="rId44" Type="http://schemas.openxmlformats.org/officeDocument/2006/relationships/font" Target="fonts/MavenProMedium-regular.fntdata"/><Relationship Id="rId21" Type="http://schemas.openxmlformats.org/officeDocument/2006/relationships/slide" Target="slides/slide16.xml"/><Relationship Id="rId43" Type="http://schemas.openxmlformats.org/officeDocument/2006/relationships/font" Target="fonts/MavenPr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MavenPro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Nunito-bold.fntdata"/><Relationship Id="rId16" Type="http://schemas.openxmlformats.org/officeDocument/2006/relationships/slide" Target="slides/slide11.xml"/><Relationship Id="rId38" Type="http://schemas.openxmlformats.org/officeDocument/2006/relationships/font" Target="fonts/Nuni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960dbf97b9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960dbf97b9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6550e330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6550e330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603d1bc1b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603d1bc1b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603d1bc1bb_2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603d1bc1bb_2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96550e3302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96550e3302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603d1bc1bb_2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603d1bc1bb_2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603d1bc1bb_2_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603d1bc1bb_2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603d1bc1bb_2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603d1bc1bb_2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96c823fd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96c823fd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96c823fde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96c823fde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960dbf97b9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960dbf97b9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97465b835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97465b835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96c823fde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96c823fde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96c823fde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96c823fde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96c823fde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96c823fde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96c823fde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96c823fde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966249c1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966249c1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966249c1b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966249c1b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966249c1b8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966249c1b8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966249c1b8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966249c1b8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966249c1b8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966249c1b8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960dbf97b9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960dbf97b9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966249c1b8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966249c1b8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966249c1b8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966249c1b8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966249c1b8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966249c1b8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960dbf97b9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960dbf97b9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960dbf97b9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960dbf97b9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e8c8cb12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e8c8cb12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960dbf97b9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960dbf97b9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960dbf97b9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960dbf97b9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5e8c8cb12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5e8c8cb12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Relationship Id="rId4" Type="http://schemas.openxmlformats.org/officeDocument/2006/relationships/image" Target="../media/image2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jpg"/><Relationship Id="rId4" Type="http://schemas.openxmlformats.org/officeDocument/2006/relationships/image" Target="../media/image2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61475" y="1635300"/>
            <a:ext cx="45444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600">
                <a:latin typeface="Times New Roman"/>
                <a:ea typeface="Times New Roman"/>
                <a:cs typeface="Times New Roman"/>
                <a:sym typeface="Times New Roman"/>
              </a:rPr>
              <a:t>User story writing and estimation</a:t>
            </a:r>
            <a:endParaRPr sz="76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5967475" y="132445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>
                <a:latin typeface="Maven Pro Medium"/>
                <a:ea typeface="Maven Pro Medium"/>
                <a:cs typeface="Maven Pro Medium"/>
                <a:sym typeface="Maven Pro Medium"/>
              </a:rPr>
              <a:t>Teach Us</a:t>
            </a:r>
            <a:endParaRPr sz="2400"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5678425" y="3689575"/>
            <a:ext cx="4516500" cy="13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Dobre Talida Marina - 405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Iojică Mattia - 406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Ion Alexandra </a:t>
            </a: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- 405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Postolache Andreea Miruna </a:t>
            </a: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- 405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Predescu Denisa </a:t>
            </a: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- 405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"/>
          <p:cNvSpPr txBox="1"/>
          <p:nvPr>
            <p:ph type="title"/>
          </p:nvPr>
        </p:nvSpPr>
        <p:spPr>
          <a:xfrm>
            <a:off x="1303800" y="598575"/>
            <a:ext cx="7030500" cy="5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</a:rPr>
              <a:t>User stories </a:t>
            </a:r>
            <a:r>
              <a:rPr lang="ro" sz="2650">
                <a:solidFill>
                  <a:schemeClr val="lt1"/>
                </a:solidFill>
              </a:rPr>
              <a:t>-</a:t>
            </a:r>
            <a:r>
              <a:rPr lang="ro" sz="2022">
                <a:solidFill>
                  <a:schemeClr val="lt1"/>
                </a:solidFill>
              </a:rPr>
              <a:t> </a:t>
            </a:r>
            <a:r>
              <a:rPr lang="ro" sz="2000">
                <a:solidFill>
                  <a:schemeClr val="lt1"/>
                </a:solidFill>
              </a:rPr>
              <a:t>Principalele tehnici de rafinare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86" name="Google Shape;386;p22"/>
          <p:cNvSpPr/>
          <p:nvPr/>
        </p:nvSpPr>
        <p:spPr>
          <a:xfrm>
            <a:off x="1445225" y="1282125"/>
            <a:ext cx="285000" cy="982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7" name="Google Shape;387;p22"/>
          <p:cNvSpPr txBox="1"/>
          <p:nvPr/>
        </p:nvSpPr>
        <p:spPr>
          <a:xfrm>
            <a:off x="1445225" y="1282125"/>
            <a:ext cx="34638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 Medium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discuții în cadrul echipei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 Medium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detalierea criteriilor de acceptare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 Medium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descompunerea user stories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388" name="Google Shape;388;p22"/>
          <p:cNvSpPr/>
          <p:nvPr/>
        </p:nvSpPr>
        <p:spPr>
          <a:xfrm>
            <a:off x="4871550" y="1538950"/>
            <a:ext cx="5952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9" name="Google Shape;389;p22"/>
          <p:cNvSpPr/>
          <p:nvPr/>
        </p:nvSpPr>
        <p:spPr>
          <a:xfrm>
            <a:off x="5631225" y="1423275"/>
            <a:ext cx="2054100" cy="699900"/>
          </a:xfrm>
          <a:prstGeom prst="wave">
            <a:avLst>
              <a:gd fmla="val 12500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15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User story rafinat</a:t>
            </a:r>
            <a:endParaRPr sz="15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390" name="Google Shape;390;p22"/>
          <p:cNvSpPr txBox="1"/>
          <p:nvPr/>
        </p:nvSpPr>
        <p:spPr>
          <a:xfrm>
            <a:off x="596825" y="2956950"/>
            <a:ext cx="16509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As a user I can see every teacher's location on the map so that I can choose a suitable teacher based on his location.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391" name="Google Shape;391;p22"/>
          <p:cNvSpPr txBox="1"/>
          <p:nvPr/>
        </p:nvSpPr>
        <p:spPr>
          <a:xfrm>
            <a:off x="2843000" y="2956950"/>
            <a:ext cx="26391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Ca utiizator, când intru pe pagina în care se regăsește harta și o accesez voi vedea locațiile tuturor profesorilor.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392" name="Google Shape;392;p22"/>
          <p:cNvSpPr txBox="1"/>
          <p:nvPr/>
        </p:nvSpPr>
        <p:spPr>
          <a:xfrm>
            <a:off x="5835925" y="2956950"/>
            <a:ext cx="2511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As a user I can see every teacher's location on the map so that I can choose a suitable teacher based on his location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393" name="Google Shape;393;p22"/>
          <p:cNvSpPr txBox="1"/>
          <p:nvPr/>
        </p:nvSpPr>
        <p:spPr>
          <a:xfrm>
            <a:off x="592325" y="2556750"/>
            <a:ext cx="17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User story inițial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394" name="Google Shape;394;p22"/>
          <p:cNvSpPr txBox="1"/>
          <p:nvPr/>
        </p:nvSpPr>
        <p:spPr>
          <a:xfrm>
            <a:off x="2843000" y="2556750"/>
            <a:ext cx="23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Criterii de acceptare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395" name="Google Shape;395;p22"/>
          <p:cNvSpPr txBox="1"/>
          <p:nvPr/>
        </p:nvSpPr>
        <p:spPr>
          <a:xfrm>
            <a:off x="5807325" y="2556750"/>
            <a:ext cx="17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User story final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396" name="Google Shape;396;p22"/>
          <p:cNvSpPr/>
          <p:nvPr/>
        </p:nvSpPr>
        <p:spPr>
          <a:xfrm>
            <a:off x="2247800" y="3144375"/>
            <a:ext cx="5952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7" name="Google Shape;397;p22"/>
          <p:cNvSpPr/>
          <p:nvPr/>
        </p:nvSpPr>
        <p:spPr>
          <a:xfrm>
            <a:off x="5303800" y="3157500"/>
            <a:ext cx="5952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3"/>
          <p:cNvSpPr txBox="1"/>
          <p:nvPr>
            <p:ph type="title"/>
          </p:nvPr>
        </p:nvSpPr>
        <p:spPr>
          <a:xfrm>
            <a:off x="1303800" y="598575"/>
            <a:ext cx="7030500" cy="5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</a:rPr>
              <a:t>Utilitatea criteriilor INVEST</a:t>
            </a:r>
            <a:r>
              <a:rPr lang="ro" sz="2000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3" name="Google Shape;403;p23"/>
          <p:cNvSpPr txBox="1"/>
          <p:nvPr>
            <p:ph idx="1" type="body"/>
          </p:nvPr>
        </p:nvSpPr>
        <p:spPr>
          <a:xfrm>
            <a:off x="1258825" y="11059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Criteriile INVEST în user stories reprezintă un set de standarde sau caracteristici pe care un user story trebuie să le îndeplinească pentru a fi considerat valoros sau viabil în cadrul procesului de dezvoltare de produse software, în special în metodologiile Agile. 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Aceste criterii sunt esențiale pentru a evalua și prioritiza user stories în ciclul de dezvoltare și sunt adesea menționate în cadrul framework-urilor Agile, cum ar fi Scrum.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pic>
        <p:nvPicPr>
          <p:cNvPr id="404" name="Google Shape;4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375" y="2249985"/>
            <a:ext cx="5633899" cy="29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</a:rPr>
              <a:t>Independent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0" name="Google Shape;410;p24"/>
          <p:cNvSpPr txBox="1"/>
          <p:nvPr>
            <p:ph idx="1" type="body"/>
          </p:nvPr>
        </p:nvSpPr>
        <p:spPr>
          <a:xfrm>
            <a:off x="289975" y="1689438"/>
            <a:ext cx="4746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De ce este important ca user stories să fie independente?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permit dezvoltarea în paralel a task-urilor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oferă flexibilitate dezvoltatorilor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dependența poate genera dificultăți în planificare și prioritizare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dependențele provoacă întârzieri =&gt; nu se va obține un software pregătit pentru utilizator până când două sau mai multe user stories nu sunt finalizate.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411" name="Google Shape;411;p24"/>
          <p:cNvPicPr preferRelativeResize="0"/>
          <p:nvPr/>
        </p:nvPicPr>
        <p:blipFill rotWithShape="1">
          <a:blip r:embed="rId3">
            <a:alphaModFix/>
          </a:blip>
          <a:srcRect b="0" l="3800" r="5282" t="0"/>
          <a:stretch/>
        </p:blipFill>
        <p:spPr>
          <a:xfrm>
            <a:off x="5036575" y="1669263"/>
            <a:ext cx="3937750" cy="258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</a:rPr>
              <a:t>Negotiable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7" name="Google Shape;417;p25"/>
          <p:cNvSpPr txBox="1"/>
          <p:nvPr>
            <p:ph idx="1" type="body"/>
          </p:nvPr>
        </p:nvSpPr>
        <p:spPr>
          <a:xfrm>
            <a:off x="655175" y="20557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De ce este important ca user stories să fie negociabile?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dezvoltatorii înțeleg mai bine dorințele clientului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dezvoltatorii pot propune abordări alternative pentru o conturare mai bună a obiectivelor utilizatorului sau clientului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sporește creativitatea echipei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 Astfel, echipa de dezvoltare are libertatea de a negocia detaliile soluției chiar și după începerea dezvoltării proiectului.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418" name="Google Shape;4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525" y="423050"/>
            <a:ext cx="3305275" cy="22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</a:rPr>
              <a:t>Valuable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4" name="Google Shape;424;p26"/>
          <p:cNvSpPr txBox="1"/>
          <p:nvPr>
            <p:ph idx="1" type="body"/>
          </p:nvPr>
        </p:nvSpPr>
        <p:spPr>
          <a:xfrm>
            <a:off x="830650" y="1597875"/>
            <a:ext cx="4534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De ce este important ca user stories să aibă </a:t>
            </a: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valoare pentru</a:t>
            </a:r>
            <a:r>
              <a:rPr lang="ro" sz="12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 </a:t>
            </a: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utilizatori sau clienți</a:t>
            </a:r>
            <a:r>
              <a:rPr lang="ro" sz="1200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 </a:t>
            </a: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?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 Medium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crearea unui produs care se aliniază cerințelor clienților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 Medium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scăderea șanselor dezvoltării de funcționalități inutile pentru clienți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 Medium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eficientizarea alocării resurselor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pic>
        <p:nvPicPr>
          <p:cNvPr id="425" name="Google Shape;4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225" y="1339288"/>
            <a:ext cx="3901527" cy="246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</a:rPr>
              <a:t>Estimable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1" name="Google Shape;431;p27"/>
          <p:cNvSpPr txBox="1"/>
          <p:nvPr>
            <p:ph idx="1" type="body"/>
          </p:nvPr>
        </p:nvSpPr>
        <p:spPr>
          <a:xfrm>
            <a:off x="1212200" y="1223950"/>
            <a:ext cx="7030500" cy="32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De ce este important ca user stories să fie estimabile?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ajută la procesul de prioritizare al user stories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ajută în procesul de gândire asupra modului de abordare al user story-ului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contribuie la crearea unui plan de sprint corespunzător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facilitează estimarea user stories similare în viitor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Când un user story nu este estimabil?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 Medium"/>
              <a:buAutoNum type="arabicPeriod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Dezvoltatorii nu au cunoștințe de domeniu.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 Medium"/>
              <a:buAutoNum type="arabicPeriod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Dezvoltatorii nu au cunoștințe tehnice.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 Medium"/>
              <a:buAutoNum type="arabicPeriod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User story este prea mare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pic>
        <p:nvPicPr>
          <p:cNvPr id="432" name="Google Shape;4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650" y="2649950"/>
            <a:ext cx="3192424" cy="23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</a:rPr>
              <a:t>Small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8" name="Google Shape;438;p28"/>
          <p:cNvSpPr txBox="1"/>
          <p:nvPr>
            <p:ph idx="1" type="body"/>
          </p:nvPr>
        </p:nvSpPr>
        <p:spPr>
          <a:xfrm>
            <a:off x="563550" y="1712350"/>
            <a:ext cx="4824300" cy="3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De ce este important ca user stories să fie mici?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 Medium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mai ușor de gestionat, înțeles și prioritizat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 Medium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primirea rapidă de feedback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 Medium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permite urmărirea evoluției proiectului în mod continuu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 Medium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adăugarea graduală a funcționalităților facilitează monitorizarea lor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pic>
        <p:nvPicPr>
          <p:cNvPr id="439" name="Google Shape;4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375" y="1017675"/>
            <a:ext cx="3186721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</a:rPr>
              <a:t>Testable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5" name="Google Shape;445;p29"/>
          <p:cNvSpPr txBox="1"/>
          <p:nvPr>
            <p:ph idx="1" type="body"/>
          </p:nvPr>
        </p:nvSpPr>
        <p:spPr>
          <a:xfrm>
            <a:off x="655125" y="1933650"/>
            <a:ext cx="4473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De ce este important ca user stories să fie testabile?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 Medium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asigură îndeplinirea criteriilor de acceptanță ale user stories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 Medium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livrarea unui produs calitativ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pic>
        <p:nvPicPr>
          <p:cNvPr id="446" name="Google Shape;446;p29"/>
          <p:cNvPicPr preferRelativeResize="0"/>
          <p:nvPr/>
        </p:nvPicPr>
        <p:blipFill rotWithShape="1">
          <a:blip r:embed="rId3">
            <a:alphaModFix/>
          </a:blip>
          <a:srcRect b="0" l="14223" r="14230" t="0"/>
          <a:stretch/>
        </p:blipFill>
        <p:spPr>
          <a:xfrm>
            <a:off x="4930675" y="1343100"/>
            <a:ext cx="3678150" cy="26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0"/>
          <p:cNvSpPr txBox="1"/>
          <p:nvPr>
            <p:ph type="title"/>
          </p:nvPr>
        </p:nvSpPr>
        <p:spPr>
          <a:xfrm>
            <a:off x="1303800" y="2473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</a:rPr>
              <a:t>Utilitarul GitHub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2" name="Google Shape;452;p30"/>
          <p:cNvSpPr txBox="1"/>
          <p:nvPr>
            <p:ph idx="1" type="body"/>
          </p:nvPr>
        </p:nvSpPr>
        <p:spPr>
          <a:xfrm>
            <a:off x="778575" y="903700"/>
            <a:ext cx="7803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De ce am ales GitHub?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 Medium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codul </a:t>
            </a: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este păstrat pe platforma GitHub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 Medium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pentru </a:t>
            </a: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ușurătate</a:t>
            </a: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, am ales ca toate </a:t>
            </a: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aspectele</a:t>
            </a: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 legate de proiect (User Stories, Acceptance Criteria, Project Backlog, Sprint Backlog, descrierea proiectul) să se </a:t>
            </a: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găsească</a:t>
            </a: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 pe această platformă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453" name="Google Shape;453;p30"/>
          <p:cNvSpPr txBox="1"/>
          <p:nvPr/>
        </p:nvSpPr>
        <p:spPr>
          <a:xfrm>
            <a:off x="3221625" y="2515950"/>
            <a:ext cx="624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54" name="Google Shape;454;p30"/>
          <p:cNvPicPr preferRelativeResize="0"/>
          <p:nvPr/>
        </p:nvPicPr>
        <p:blipFill rotWithShape="1">
          <a:blip r:embed="rId3">
            <a:alphaModFix/>
          </a:blip>
          <a:srcRect b="15290" l="0" r="9403" t="0"/>
          <a:stretch/>
        </p:blipFill>
        <p:spPr>
          <a:xfrm>
            <a:off x="1695575" y="2304975"/>
            <a:ext cx="5584949" cy="263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1"/>
          <p:cNvSpPr txBox="1"/>
          <p:nvPr>
            <p:ph type="title"/>
          </p:nvPr>
        </p:nvSpPr>
        <p:spPr>
          <a:xfrm>
            <a:off x="1303800" y="305725"/>
            <a:ext cx="7030500" cy="8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</a:rPr>
              <a:t>User Stories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0" name="Google Shape;460;p31"/>
          <p:cNvSpPr txBox="1"/>
          <p:nvPr/>
        </p:nvSpPr>
        <p:spPr>
          <a:xfrm>
            <a:off x="3221625" y="2515950"/>
            <a:ext cx="624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1" name="Google Shape;461;p31"/>
          <p:cNvPicPr preferRelativeResize="0"/>
          <p:nvPr/>
        </p:nvPicPr>
        <p:blipFill rotWithShape="1">
          <a:blip r:embed="rId3">
            <a:alphaModFix/>
          </a:blip>
          <a:srcRect b="32687" l="0" r="2353" t="0"/>
          <a:stretch/>
        </p:blipFill>
        <p:spPr>
          <a:xfrm>
            <a:off x="60225" y="1297400"/>
            <a:ext cx="4539143" cy="31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1"/>
          <p:cNvPicPr preferRelativeResize="0"/>
          <p:nvPr/>
        </p:nvPicPr>
        <p:blipFill rotWithShape="1">
          <a:blip r:embed="rId4">
            <a:alphaModFix/>
          </a:blip>
          <a:srcRect b="5930" l="0" r="2008" t="24706"/>
          <a:stretch/>
        </p:blipFill>
        <p:spPr>
          <a:xfrm>
            <a:off x="4650800" y="1297400"/>
            <a:ext cx="4420250" cy="31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Teach Us - ce facem noi?</a:t>
            </a:r>
            <a:endParaRPr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1303800" y="11660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o"/>
              <a:t>Oferim meditații atât online, cât și fizic.</a:t>
            </a:r>
            <a:endParaRPr/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900" y="2080748"/>
            <a:ext cx="2074542" cy="20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900" y="1765875"/>
            <a:ext cx="31813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2"/>
          <p:cNvSpPr txBox="1"/>
          <p:nvPr>
            <p:ph type="title"/>
          </p:nvPr>
        </p:nvSpPr>
        <p:spPr>
          <a:xfrm>
            <a:off x="5185350" y="749400"/>
            <a:ext cx="3584400" cy="8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o" sz="1820">
                <a:solidFill>
                  <a:schemeClr val="lt1"/>
                </a:solidFill>
              </a:rPr>
              <a:t>Avantaje ale folosirii platformei GitHub în scrierea unui </a:t>
            </a:r>
            <a:r>
              <a:rPr lang="ro" sz="1820">
                <a:solidFill>
                  <a:schemeClr val="lt1"/>
                </a:solidFill>
              </a:rPr>
              <a:t>User Story</a:t>
            </a:r>
            <a:endParaRPr sz="1820">
              <a:solidFill>
                <a:schemeClr val="lt1"/>
              </a:solidFill>
            </a:endParaRPr>
          </a:p>
        </p:txBody>
      </p:sp>
      <p:sp>
        <p:nvSpPr>
          <p:cNvPr id="468" name="Google Shape;468;p32"/>
          <p:cNvSpPr txBox="1"/>
          <p:nvPr/>
        </p:nvSpPr>
        <p:spPr>
          <a:xfrm>
            <a:off x="3221625" y="2515950"/>
            <a:ext cx="624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9" name="Google Shape;4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88" y="305725"/>
            <a:ext cx="4992974" cy="2519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2"/>
          <p:cNvPicPr preferRelativeResize="0"/>
          <p:nvPr/>
        </p:nvPicPr>
        <p:blipFill rotWithShape="1">
          <a:blip r:embed="rId4">
            <a:alphaModFix/>
          </a:blip>
          <a:srcRect b="0" l="0" r="1283" t="0"/>
          <a:stretch/>
        </p:blipFill>
        <p:spPr>
          <a:xfrm>
            <a:off x="3591350" y="2243875"/>
            <a:ext cx="533400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</a:rPr>
              <a:t>Acceptance criteria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6" name="Google Shape;476;p33"/>
          <p:cNvSpPr txBox="1"/>
          <p:nvPr/>
        </p:nvSpPr>
        <p:spPr>
          <a:xfrm>
            <a:off x="3221625" y="2515950"/>
            <a:ext cx="624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477" name="Google Shape;477;p33"/>
          <p:cNvSpPr txBox="1"/>
          <p:nvPr/>
        </p:nvSpPr>
        <p:spPr>
          <a:xfrm>
            <a:off x="918150" y="1361750"/>
            <a:ext cx="7307700" cy="3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3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Acceptance criteria nu se concentrează pe </a:t>
            </a:r>
            <a:r>
              <a:rPr i="1" lang="ro" sz="13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cum </a:t>
            </a:r>
            <a:r>
              <a:rPr lang="ro" sz="13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o soluție este atinsă sau </a:t>
            </a:r>
            <a:r>
              <a:rPr i="1" lang="ro" sz="13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cum </a:t>
            </a:r>
            <a:r>
              <a:rPr lang="ro" sz="13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un task se rezolvă. Ci atenția se concentrează pe </a:t>
            </a:r>
            <a:r>
              <a:rPr i="1" lang="ro" sz="13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ce </a:t>
            </a:r>
            <a:r>
              <a:rPr lang="ro" sz="13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trebuie realizat. De exemplu, criteria poate fi:</a:t>
            </a:r>
            <a:endParaRPr sz="13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o" sz="13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Users can login with Google account or Facebook account.</a:t>
            </a:r>
            <a:endParaRPr sz="13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3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Cum se scrie Acceptance Criteria</a:t>
            </a:r>
            <a:endParaRPr b="1" sz="13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aven Pro"/>
              <a:buChar char="●"/>
            </a:pPr>
            <a:r>
              <a:rPr i="1" lang="ro" sz="13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Se utilizează o listă cu marcatori (bullet list), o listă de verificare (checklist) sau o listă de verificare (verification list).</a:t>
            </a:r>
            <a:endParaRPr i="1" sz="13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aven Pro"/>
              <a:buChar char="●"/>
            </a:pPr>
            <a:r>
              <a:rPr i="1" lang="ro" sz="13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Se utilizează șablonul bazat pe scenarii (scenario-based template)</a:t>
            </a:r>
            <a:endParaRPr i="1" sz="13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3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Given </a:t>
            </a:r>
            <a:r>
              <a:rPr lang="ro" sz="13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(some given context or precondition), </a:t>
            </a:r>
            <a:r>
              <a:rPr b="1" lang="ro" sz="13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when </a:t>
            </a:r>
            <a:r>
              <a:rPr lang="ro" sz="13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(I take this action), </a:t>
            </a:r>
            <a:r>
              <a:rPr b="1" lang="ro" sz="13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then (</a:t>
            </a:r>
            <a:r>
              <a:rPr lang="ro" sz="13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this will be the result)</a:t>
            </a:r>
            <a:endParaRPr sz="13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</a:rPr>
              <a:t>Acceptance criteria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3" name="Google Shape;483;p34"/>
          <p:cNvSpPr txBox="1"/>
          <p:nvPr/>
        </p:nvSpPr>
        <p:spPr>
          <a:xfrm>
            <a:off x="3221625" y="2515950"/>
            <a:ext cx="624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484" name="Google Shape;484;p34"/>
          <p:cNvSpPr txBox="1"/>
          <p:nvPr/>
        </p:nvSpPr>
        <p:spPr>
          <a:xfrm>
            <a:off x="1150400" y="1551450"/>
            <a:ext cx="6302100" cy="1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ro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Cum se scrie Acceptance Criteria</a:t>
            </a:r>
            <a:endParaRPr sz="13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 Medium"/>
              <a:buChar char="●"/>
            </a:pPr>
            <a:r>
              <a:rPr lang="ro" sz="13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Clare pentru orice participant implicat </a:t>
            </a:r>
            <a:endParaRPr sz="13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 Medium"/>
              <a:buChar char="●"/>
            </a:pPr>
            <a:r>
              <a:rPr lang="ro" sz="13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Pot fi testate sau verificate </a:t>
            </a:r>
            <a:endParaRPr sz="13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 Medium"/>
              <a:buChar char="●"/>
            </a:pPr>
            <a:r>
              <a:rPr lang="ro" sz="13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Sau trece, sau pică (nu se poate să fie 50% complet)</a:t>
            </a:r>
            <a:endParaRPr sz="13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 Medium"/>
              <a:buChar char="●"/>
            </a:pPr>
            <a:r>
              <a:rPr lang="ro" sz="13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Se concentrează pe ce se </a:t>
            </a:r>
            <a:r>
              <a:rPr lang="ro" sz="13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realizează</a:t>
            </a:r>
            <a:r>
              <a:rPr lang="ro" sz="13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, nu pe cum se realizează </a:t>
            </a:r>
            <a:endParaRPr sz="13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 Medium"/>
              <a:buChar char="●"/>
            </a:pPr>
            <a:r>
              <a:rPr lang="ro" sz="13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Cât de specific se poate </a:t>
            </a:r>
            <a:endParaRPr sz="13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5"/>
          <p:cNvSpPr txBox="1"/>
          <p:nvPr/>
        </p:nvSpPr>
        <p:spPr>
          <a:xfrm>
            <a:off x="3221625" y="2515950"/>
            <a:ext cx="624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90" name="Google Shape;490;p35"/>
          <p:cNvPicPr preferRelativeResize="0"/>
          <p:nvPr/>
        </p:nvPicPr>
        <p:blipFill rotWithShape="1">
          <a:blip r:embed="rId3">
            <a:alphaModFix/>
          </a:blip>
          <a:srcRect b="7355" l="0" r="1438" t="0"/>
          <a:stretch/>
        </p:blipFill>
        <p:spPr>
          <a:xfrm>
            <a:off x="62025" y="62000"/>
            <a:ext cx="5796675" cy="27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5"/>
          <p:cNvPicPr preferRelativeResize="0"/>
          <p:nvPr/>
        </p:nvPicPr>
        <p:blipFill rotWithShape="1">
          <a:blip r:embed="rId4">
            <a:alphaModFix/>
          </a:blip>
          <a:srcRect b="0" l="0" r="1758" t="0"/>
          <a:stretch/>
        </p:blipFill>
        <p:spPr>
          <a:xfrm>
            <a:off x="3585175" y="2265450"/>
            <a:ext cx="5476650" cy="28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6"/>
          <p:cNvSpPr txBox="1"/>
          <p:nvPr/>
        </p:nvSpPr>
        <p:spPr>
          <a:xfrm>
            <a:off x="3221625" y="2515950"/>
            <a:ext cx="624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97" name="Google Shape;497;p36"/>
          <p:cNvPicPr preferRelativeResize="0"/>
          <p:nvPr/>
        </p:nvPicPr>
        <p:blipFill rotWithShape="1">
          <a:blip r:embed="rId3">
            <a:alphaModFix/>
          </a:blip>
          <a:srcRect b="10865" l="0" r="1117" t="0"/>
          <a:stretch/>
        </p:blipFill>
        <p:spPr>
          <a:xfrm>
            <a:off x="60001" y="41100"/>
            <a:ext cx="6322413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6"/>
          <p:cNvPicPr preferRelativeResize="0"/>
          <p:nvPr/>
        </p:nvPicPr>
        <p:blipFill rotWithShape="1">
          <a:blip r:embed="rId4">
            <a:alphaModFix/>
          </a:blip>
          <a:srcRect b="5580" l="0" r="1438" t="0"/>
          <a:stretch/>
        </p:blipFill>
        <p:spPr>
          <a:xfrm>
            <a:off x="3123150" y="2214150"/>
            <a:ext cx="59436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7"/>
          <p:cNvSpPr txBox="1"/>
          <p:nvPr>
            <p:ph type="title"/>
          </p:nvPr>
        </p:nvSpPr>
        <p:spPr>
          <a:xfrm>
            <a:off x="97650" y="158475"/>
            <a:ext cx="70305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</a:rPr>
              <a:t>Tehnici principale pentru estimare </a:t>
            </a:r>
            <a:endParaRPr>
              <a:solidFill>
                <a:schemeClr val="lt1"/>
              </a:solidFill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</a:rPr>
              <a:t>user stories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4" name="Google Shape;504;p37"/>
          <p:cNvSpPr txBox="1"/>
          <p:nvPr>
            <p:ph idx="1" type="body"/>
          </p:nvPr>
        </p:nvSpPr>
        <p:spPr>
          <a:xfrm>
            <a:off x="161150" y="1618225"/>
            <a:ext cx="4851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Estimarea este procesul de prognozare a efortului cel mai realist, exprimat de obicei în termeni de ore - om, necesar pentru a finaliza un proiect.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Estimarea punctelor de poveste este o parte importantă a managementului Agil al proiectelor, ajutând membrii echipei să înțeleagă mai rapid cerințele și dependențele proiectului.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pic>
        <p:nvPicPr>
          <p:cNvPr id="505" name="Google Shape;5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425" y="1242925"/>
            <a:ext cx="3858082" cy="254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</a:rPr>
              <a:t>Planning Poker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1" name="Google Shape;511;p38"/>
          <p:cNvSpPr txBox="1"/>
          <p:nvPr>
            <p:ph idx="1" type="body"/>
          </p:nvPr>
        </p:nvSpPr>
        <p:spPr>
          <a:xfrm>
            <a:off x="0" y="1319625"/>
            <a:ext cx="5169300" cy="3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Folosește șirul Fibonacci. 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Valorile punctuale ale user story sunt reprezentate ca 0, 1, 2, 3, 5, 8, 13, 20, 40 și 100 de carduri și sunt asociate cu diferite niveluri de dificultate.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Avantaj: 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Aliniază opinii și înțelege cerințele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Dezavantaj: 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Consumă timp</a:t>
            </a:r>
            <a:endParaRPr sz="14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pic>
        <p:nvPicPr>
          <p:cNvPr id="512" name="Google Shape;512;p38"/>
          <p:cNvPicPr preferRelativeResize="0"/>
          <p:nvPr/>
        </p:nvPicPr>
        <p:blipFill rotWithShape="1">
          <a:blip r:embed="rId3">
            <a:alphaModFix/>
          </a:blip>
          <a:srcRect b="0" l="0" r="15583" t="0"/>
          <a:stretch/>
        </p:blipFill>
        <p:spPr>
          <a:xfrm>
            <a:off x="5080775" y="1223575"/>
            <a:ext cx="4063225" cy="24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9"/>
          <p:cNvSpPr txBox="1"/>
          <p:nvPr>
            <p:ph type="title"/>
          </p:nvPr>
        </p:nvSpPr>
        <p:spPr>
          <a:xfrm>
            <a:off x="144075" y="2090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ro">
                <a:solidFill>
                  <a:srgbClr val="272E38"/>
                </a:solidFill>
              </a:rPr>
              <a:t> </a:t>
            </a:r>
            <a:r>
              <a:rPr lang="ro">
                <a:solidFill>
                  <a:schemeClr val="lt1"/>
                </a:solidFill>
              </a:rPr>
              <a:t>T-shirt Size Estimation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8" name="Google Shape;518;p39"/>
          <p:cNvSpPr txBox="1"/>
          <p:nvPr>
            <p:ph idx="1" type="body"/>
          </p:nvPr>
        </p:nvSpPr>
        <p:spPr>
          <a:xfrm>
            <a:off x="0" y="1706750"/>
            <a:ext cx="5169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ro" sz="14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Avantaj: </a:t>
            </a:r>
            <a:endParaRPr i="1" sz="14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o" sz="14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Estimarea este foarte rapidă</a:t>
            </a:r>
            <a:r>
              <a:rPr i="1" lang="ro" sz="14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 </a:t>
            </a:r>
            <a:endParaRPr i="1" sz="14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ro" sz="14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Dezavantaj: </a:t>
            </a:r>
            <a:endParaRPr i="1" sz="14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ro" sz="14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Nu </a:t>
            </a:r>
            <a:r>
              <a:rPr lang="ro" sz="14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are o precizie foarte bună din cauza generalizării.</a:t>
            </a:r>
            <a:endParaRPr sz="14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72E38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26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pic>
        <p:nvPicPr>
          <p:cNvPr id="519" name="Google Shape;519;p39"/>
          <p:cNvPicPr preferRelativeResize="0"/>
          <p:nvPr/>
        </p:nvPicPr>
        <p:blipFill rotWithShape="1">
          <a:blip r:embed="rId3">
            <a:alphaModFix/>
          </a:blip>
          <a:srcRect b="-2126" l="1669" r="4008" t="-2126"/>
          <a:stretch/>
        </p:blipFill>
        <p:spPr>
          <a:xfrm>
            <a:off x="5125000" y="1167375"/>
            <a:ext cx="4018999" cy="303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0"/>
          <p:cNvSpPr txBox="1"/>
          <p:nvPr>
            <p:ph type="title"/>
          </p:nvPr>
        </p:nvSpPr>
        <p:spPr>
          <a:xfrm>
            <a:off x="144075" y="2090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Dot Voting</a:t>
            </a:r>
            <a:endParaRPr b="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525" name="Google Shape;525;p40"/>
          <p:cNvSpPr txBox="1"/>
          <p:nvPr>
            <p:ph idx="1" type="body"/>
          </p:nvPr>
        </p:nvSpPr>
        <p:spPr>
          <a:xfrm>
            <a:off x="0" y="959650"/>
            <a:ext cx="4524000" cy="3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Votarea cu puncte este o metodă eficientă utilizată de </a:t>
            </a:r>
            <a:endParaRPr sz="12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echipele Agile pentru prioritizarea elementelor din backlog. Este utilă pentru gestionarea timpului și efortului  și asigură focalizarea pe sarcinile cruciale.</a:t>
            </a:r>
            <a:endParaRPr sz="12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Avantaje:</a:t>
            </a:r>
            <a:endParaRPr i="1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 Medium"/>
              <a:buAutoNum type="arabicPeriod"/>
            </a:pPr>
            <a:r>
              <a:rPr lang="ro" sz="14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Ușor de înțeles și de implementat</a:t>
            </a:r>
            <a:endParaRPr sz="14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 Medium"/>
              <a:buAutoNum type="arabicPeriod"/>
            </a:pPr>
            <a:r>
              <a:rPr lang="ro" sz="14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Rapid și nu necesită timp sau resurse excesive</a:t>
            </a:r>
            <a:endParaRPr sz="14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 Medium"/>
              <a:buAutoNum type="arabicPeriod"/>
            </a:pPr>
            <a:r>
              <a:rPr lang="ro" sz="14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Reprezentare vizuală </a:t>
            </a:r>
            <a:endParaRPr sz="14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Dezavantaje:</a:t>
            </a:r>
            <a:endParaRPr i="1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 Medium"/>
              <a:buAutoNum type="arabicPeriod"/>
            </a:pPr>
            <a:r>
              <a:rPr lang="ro" sz="14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Alocare suboptimală a priorităților</a:t>
            </a:r>
            <a:endParaRPr sz="14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 Medium"/>
              <a:buAutoNum type="arabicPeriod"/>
            </a:pPr>
            <a:r>
              <a:rPr lang="ro" sz="14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Subiectivitate în proces</a:t>
            </a:r>
            <a:endParaRPr sz="14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 Medium"/>
              <a:buAutoNum type="arabicPeriod"/>
            </a:pPr>
            <a:r>
              <a:rPr lang="ro" sz="14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Prioritiza elementele diferit</a:t>
            </a:r>
            <a:endParaRPr sz="14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pic>
        <p:nvPicPr>
          <p:cNvPr id="526" name="Google Shape;5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850" y="1208350"/>
            <a:ext cx="4524113" cy="264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/>
          <p:nvPr>
            <p:ph type="title"/>
          </p:nvPr>
        </p:nvSpPr>
        <p:spPr>
          <a:xfrm>
            <a:off x="144075" y="2090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ro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Bucket System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2" name="Google Shape;532;p41"/>
          <p:cNvSpPr txBox="1"/>
          <p:nvPr>
            <p:ph idx="1" type="body"/>
          </p:nvPr>
        </p:nvSpPr>
        <p:spPr>
          <a:xfrm>
            <a:off x="0" y="959650"/>
            <a:ext cx="5127600" cy="38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200">
                <a:solidFill>
                  <a:schemeClr val="lt1"/>
                </a:solidFill>
              </a:rPr>
              <a:t>Tehnică Agile simplă și eficientă pentru estimarea elementelor de lucru într-un proiect. </a:t>
            </a:r>
            <a:endParaRPr b="1" sz="1200">
              <a:solidFill>
                <a:schemeClr val="lt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200">
                <a:solidFill>
                  <a:schemeClr val="lt1"/>
                </a:solidFill>
              </a:rPr>
              <a:t>Scopul este să categorizeze elementele de lucru atribuindu-le găleți în funcție de dimensiunea sau complexitatea estimată.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o">
                <a:solidFill>
                  <a:schemeClr val="lt1"/>
                </a:solidFill>
              </a:rPr>
              <a:t>Avantaje:</a:t>
            </a:r>
            <a:endParaRPr b="1" i="1">
              <a:solidFill>
                <a:schemeClr val="lt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 Medium"/>
              <a:buAutoNum type="arabicPeriod"/>
            </a:pPr>
            <a:r>
              <a:rPr b="1" lang="ro" sz="1200">
                <a:solidFill>
                  <a:schemeClr val="lt1"/>
                </a:solidFill>
              </a:rPr>
              <a:t>Simplu și ușor de înțeles</a:t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 Medium"/>
              <a:buAutoNum type="arabicPeriod"/>
            </a:pPr>
            <a:r>
              <a:rPr b="1" lang="ro" sz="1200">
                <a:solidFill>
                  <a:schemeClr val="lt1"/>
                </a:solidFill>
              </a:rPr>
              <a:t>Nu necesită instruire extinsă</a:t>
            </a:r>
            <a:endParaRPr b="1" sz="1200">
              <a:solidFill>
                <a:schemeClr val="lt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o">
                <a:solidFill>
                  <a:schemeClr val="lt1"/>
                </a:solidFill>
              </a:rPr>
              <a:t>Dezavantaje:</a:t>
            </a:r>
            <a:endParaRPr b="1" i="1">
              <a:solidFill>
                <a:schemeClr val="lt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ro" sz="1200">
                <a:solidFill>
                  <a:schemeClr val="lt1"/>
                </a:solidFill>
              </a:rPr>
              <a:t>Prea simplist </a:t>
            </a:r>
            <a:endParaRPr b="1" sz="1200">
              <a:solidFill>
                <a:schemeClr val="lt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ro" sz="1200">
                <a:solidFill>
                  <a:schemeClr val="lt1"/>
                </a:solidFill>
              </a:rPr>
              <a:t>Poate duce la generalizări excesive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33" name="Google Shape;5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825" y="996226"/>
            <a:ext cx="3819775" cy="27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>
            <p:ph type="title"/>
          </p:nvPr>
        </p:nvSpPr>
        <p:spPr>
          <a:xfrm>
            <a:off x="1303800" y="598575"/>
            <a:ext cx="70305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</a:rPr>
              <a:t>User stories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3" name="Google Shape;293;p15"/>
          <p:cNvSpPr txBox="1"/>
          <p:nvPr>
            <p:ph idx="1" type="body"/>
          </p:nvPr>
        </p:nvSpPr>
        <p:spPr>
          <a:xfrm>
            <a:off x="1303800" y="11660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Un user story</a:t>
            </a: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 descrie o funcționalitate care va fi valoroasă fie pentru un utilizator, fie pentru cumpărătorul unui </a:t>
            </a: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sistem </a:t>
            </a: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software. 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User stories sunt compuse din trei aspecte: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• Card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• Conversație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• Confirmare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2"/>
          <p:cNvSpPr txBox="1"/>
          <p:nvPr>
            <p:ph type="title"/>
          </p:nvPr>
        </p:nvSpPr>
        <p:spPr>
          <a:xfrm>
            <a:off x="144075" y="2090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ro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Affinity Estimation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9" name="Google Shape;539;p42"/>
          <p:cNvSpPr txBox="1"/>
          <p:nvPr>
            <p:ph idx="1" type="body"/>
          </p:nvPr>
        </p:nvSpPr>
        <p:spPr>
          <a:xfrm>
            <a:off x="0" y="959650"/>
            <a:ext cx="4862100" cy="3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200">
                <a:solidFill>
                  <a:schemeClr val="lt1"/>
                </a:solidFill>
              </a:rPr>
              <a:t>Tehnică colaborativă care ajută la organizarea și prioritizarea poveștilor utilizatorului sau elementelor din backlogul de produs într-un proiect. Folosește dimensionarea relativă pentru decizii informate privind efortul și prioritizarea sarcinilor.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o">
                <a:solidFill>
                  <a:schemeClr val="lt1"/>
                </a:solidFill>
              </a:rPr>
              <a:t>Avantaje:</a:t>
            </a:r>
            <a:endParaRPr b="1" i="1">
              <a:solidFill>
                <a:schemeClr val="lt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ro" sz="1200">
                <a:solidFill>
                  <a:schemeClr val="lt1"/>
                </a:solidFill>
              </a:rPr>
              <a:t>Oferă o modalitate clară și intuitivă </a:t>
            </a:r>
            <a:endParaRPr b="1" sz="1400">
              <a:solidFill>
                <a:schemeClr val="lt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o">
                <a:solidFill>
                  <a:schemeClr val="lt1"/>
                </a:solidFill>
              </a:rPr>
              <a:t>Dezavantaje:</a:t>
            </a:r>
            <a:endParaRPr b="1" i="1">
              <a:solidFill>
                <a:schemeClr val="lt1"/>
              </a:solidFill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b="1" lang="ro">
                <a:solidFill>
                  <a:schemeClr val="lt1"/>
                </a:solidFill>
              </a:rPr>
              <a:t>Poate introduce bias-uri și inexactități.</a:t>
            </a:r>
            <a:endParaRPr b="1">
              <a:solidFill>
                <a:schemeClr val="lt1"/>
              </a:solidFill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b="1" lang="ro">
                <a:solidFill>
                  <a:schemeClr val="lt1"/>
                </a:solidFill>
              </a:rPr>
              <a:t>Poate fi consumatoare de timp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40" name="Google Shape;5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725" y="1314575"/>
            <a:ext cx="4110600" cy="263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6581" y="796050"/>
            <a:ext cx="5697420" cy="2466974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3"/>
          <p:cNvSpPr txBox="1"/>
          <p:nvPr>
            <p:ph type="title"/>
          </p:nvPr>
        </p:nvSpPr>
        <p:spPr>
          <a:xfrm>
            <a:off x="0" y="0"/>
            <a:ext cx="91440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ro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Metode utilizate</a:t>
            </a:r>
            <a:r>
              <a:rPr lang="ro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în </a:t>
            </a:r>
            <a:r>
              <a:rPr lang="ro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Teach Us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7" name="Google Shape;547;p43"/>
          <p:cNvSpPr txBox="1"/>
          <p:nvPr>
            <p:ph idx="1" type="body"/>
          </p:nvPr>
        </p:nvSpPr>
        <p:spPr>
          <a:xfrm>
            <a:off x="-44275" y="681750"/>
            <a:ext cx="3401400" cy="3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b="1" lang="ro" sz="2400">
                <a:solidFill>
                  <a:schemeClr val="lt1"/>
                </a:solidFill>
              </a:rPr>
              <a:t>Bucket System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400">
                <a:solidFill>
                  <a:schemeClr val="lt1"/>
                </a:solidFill>
              </a:rPr>
              <a:t>După aplicarea acestei tehnici, gradul de estimare al Sistemului Bucket a fost acceptabil, cu toate acestea, s-a constatat că acesta a fost destul de subiectiv și general, ceea ce nu a furnizat rezultate precise.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grpSp>
        <p:nvGrpSpPr>
          <p:cNvPr id="548" name="Google Shape;548;p43"/>
          <p:cNvGrpSpPr/>
          <p:nvPr/>
        </p:nvGrpSpPr>
        <p:grpSpPr>
          <a:xfrm>
            <a:off x="1633825" y="2942675"/>
            <a:ext cx="7510176" cy="2200825"/>
            <a:chOff x="1633825" y="2942675"/>
            <a:chExt cx="7510176" cy="2200825"/>
          </a:xfrm>
        </p:grpSpPr>
        <p:pic>
          <p:nvPicPr>
            <p:cNvPr id="549" name="Google Shape;549;p43"/>
            <p:cNvPicPr preferRelativeResize="0"/>
            <p:nvPr/>
          </p:nvPicPr>
          <p:blipFill rotWithShape="1">
            <a:blip r:embed="rId4">
              <a:alphaModFix/>
            </a:blip>
            <a:srcRect b="20892" l="0" r="0" t="0"/>
            <a:stretch/>
          </p:blipFill>
          <p:spPr>
            <a:xfrm>
              <a:off x="1633825" y="2942675"/>
              <a:ext cx="7510176" cy="2200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0" name="Google Shape;550;p43"/>
            <p:cNvSpPr txBox="1"/>
            <p:nvPr/>
          </p:nvSpPr>
          <p:spPr>
            <a:xfrm>
              <a:off x="2612875" y="3648450"/>
              <a:ext cx="2421000" cy="1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" sz="600">
                  <a:solidFill>
                    <a:srgbClr val="97A1AC"/>
                  </a:solidFill>
                  <a:highlight>
                    <a:srgbClr val="22272B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  I will know  </a:t>
              </a:r>
              <a:endParaRPr sz="600">
                <a:solidFill>
                  <a:srgbClr val="97A1AC"/>
                </a:solidFill>
                <a:highlight>
                  <a:srgbClr val="22272B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" sz="600">
                  <a:solidFill>
                    <a:srgbClr val="97A1AC"/>
                  </a:solidFill>
                  <a:highlight>
                    <a:srgbClr val="22272B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   how to use the platform</a:t>
              </a:r>
              <a:endParaRPr sz="600">
                <a:solidFill>
                  <a:srgbClr val="97A1AC"/>
                </a:solidFill>
                <a:highlight>
                  <a:srgbClr val="22272B"/>
                </a:highlight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4"/>
          <p:cNvSpPr txBox="1"/>
          <p:nvPr>
            <p:ph type="title"/>
          </p:nvPr>
        </p:nvSpPr>
        <p:spPr>
          <a:xfrm>
            <a:off x="0" y="0"/>
            <a:ext cx="91440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ro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Metode utilizate</a:t>
            </a:r>
            <a:r>
              <a:rPr lang="ro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în </a:t>
            </a:r>
            <a:r>
              <a:rPr lang="ro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Teach Us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6" name="Google Shape;556;p44"/>
          <p:cNvSpPr txBox="1"/>
          <p:nvPr>
            <p:ph idx="1" type="body"/>
          </p:nvPr>
        </p:nvSpPr>
        <p:spPr>
          <a:xfrm>
            <a:off x="301000" y="727850"/>
            <a:ext cx="3401400" cy="3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400">
                <a:solidFill>
                  <a:schemeClr val="lt1"/>
                </a:solidFill>
              </a:rPr>
              <a:t>2.  Planning Poker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400">
                <a:solidFill>
                  <a:schemeClr val="lt1"/>
                </a:solidFill>
              </a:rPr>
              <a:t>Metoda Planning Poker a demonstrat o precizie mai mare în estimarea poveștilor utilizatorului, oferind o modalitate de a lua în considerare fiecare opinie în mod individual și asigurându-se că fiecare membru al echipei înțelege cu claritate ceea ce urmează să fie dezvoltat.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57" name="Google Shape;5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200" y="727850"/>
            <a:ext cx="3936376" cy="38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1303800" y="598575"/>
            <a:ext cx="7030500" cy="5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</a:rPr>
              <a:t>User stories </a:t>
            </a:r>
            <a:r>
              <a:rPr lang="ro" sz="2650">
                <a:solidFill>
                  <a:schemeClr val="lt1"/>
                </a:solidFill>
              </a:rPr>
              <a:t>-</a:t>
            </a:r>
            <a:r>
              <a:rPr lang="ro" sz="2022">
                <a:solidFill>
                  <a:schemeClr val="lt1"/>
                </a:solidFill>
              </a:rPr>
              <a:t> </a:t>
            </a:r>
            <a:r>
              <a:rPr lang="ro" sz="2000">
                <a:solidFill>
                  <a:schemeClr val="lt1"/>
                </a:solidFill>
              </a:rPr>
              <a:t>Principalele tehnici de scriere și rafinare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99" name="Google Shape;299;p16"/>
          <p:cNvSpPr txBox="1"/>
          <p:nvPr>
            <p:ph idx="1" type="body"/>
          </p:nvPr>
        </p:nvSpPr>
        <p:spPr>
          <a:xfrm>
            <a:off x="1303800" y="11660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"/>
              <a:buAutoNum type="arabicPeriod"/>
            </a:pPr>
            <a:r>
              <a:rPr lang="ro"/>
              <a:t> </a:t>
            </a:r>
            <a:endParaRPr/>
          </a:p>
        </p:txBody>
      </p:sp>
      <p:grpSp>
        <p:nvGrpSpPr>
          <p:cNvPr id="300" name="Google Shape;300;p16"/>
          <p:cNvGrpSpPr/>
          <p:nvPr/>
        </p:nvGrpSpPr>
        <p:grpSpPr>
          <a:xfrm>
            <a:off x="1924200" y="1211875"/>
            <a:ext cx="2310025" cy="2247400"/>
            <a:chOff x="1856700" y="1222150"/>
            <a:chExt cx="2310025" cy="2247400"/>
          </a:xfrm>
        </p:grpSpPr>
        <p:pic>
          <p:nvPicPr>
            <p:cNvPr id="301" name="Google Shape;301;p16"/>
            <p:cNvPicPr preferRelativeResize="0"/>
            <p:nvPr/>
          </p:nvPicPr>
          <p:blipFill rotWithShape="1">
            <a:blip r:embed="rId3">
              <a:alphaModFix/>
            </a:blip>
            <a:srcRect b="12965" l="0" r="0" t="13282"/>
            <a:stretch/>
          </p:blipFill>
          <p:spPr>
            <a:xfrm>
              <a:off x="1856700" y="1222150"/>
              <a:ext cx="2209800" cy="2226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p16"/>
            <p:cNvSpPr txBox="1"/>
            <p:nvPr/>
          </p:nvSpPr>
          <p:spPr>
            <a:xfrm>
              <a:off x="1956925" y="1404050"/>
              <a:ext cx="2209800" cy="206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o">
                  <a:latin typeface="Maven Pro"/>
                  <a:ea typeface="Maven Pro"/>
                  <a:cs typeface="Maven Pro"/>
                  <a:sym typeface="Maven Pro"/>
                </a:rPr>
                <a:t>As a</a:t>
              </a:r>
              <a:r>
                <a:rPr lang="ro">
                  <a:latin typeface="Maven Pro"/>
                  <a:ea typeface="Maven Pro"/>
                  <a:cs typeface="Maven Pro"/>
                  <a:sym typeface="Maven Pro"/>
                </a:rPr>
                <a:t> &lt;tip utilizator&gt;</a:t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o">
                  <a:latin typeface="Maven Pro"/>
                  <a:ea typeface="Maven Pro"/>
                  <a:cs typeface="Maven Pro"/>
                  <a:sym typeface="Maven Pro"/>
                </a:rPr>
                <a:t>I can</a:t>
              </a:r>
              <a:r>
                <a:rPr lang="ro">
                  <a:latin typeface="Maven Pro"/>
                  <a:ea typeface="Maven Pro"/>
                  <a:cs typeface="Maven Pro"/>
                  <a:sym typeface="Maven Pro"/>
                </a:rPr>
                <a:t> &lt;funcționalitate&gt;</a:t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o">
                  <a:latin typeface="Maven Pro"/>
                  <a:ea typeface="Maven Pro"/>
                  <a:cs typeface="Maven Pro"/>
                  <a:sym typeface="Maven Pro"/>
                </a:rPr>
                <a:t>so that</a:t>
              </a:r>
              <a:r>
                <a:rPr lang="ro">
                  <a:latin typeface="Maven Pro"/>
                  <a:ea typeface="Maven Pro"/>
                  <a:cs typeface="Maven Pro"/>
                  <a:sym typeface="Maven Pro"/>
                </a:rPr>
                <a:t> &lt;scop&gt;</a:t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pic>
        <p:nvPicPr>
          <p:cNvPr id="303" name="Google Shape;303;p16"/>
          <p:cNvPicPr preferRelativeResize="0"/>
          <p:nvPr/>
        </p:nvPicPr>
        <p:blipFill rotWithShape="1">
          <a:blip r:embed="rId3">
            <a:alphaModFix/>
          </a:blip>
          <a:srcRect b="12965" l="0" r="0" t="13282"/>
          <a:stretch/>
        </p:blipFill>
        <p:spPr>
          <a:xfrm>
            <a:off x="5533075" y="1222150"/>
            <a:ext cx="2209800" cy="2226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16"/>
          <p:cNvCxnSpPr/>
          <p:nvPr/>
        </p:nvCxnSpPr>
        <p:spPr>
          <a:xfrm>
            <a:off x="4198775" y="2234350"/>
            <a:ext cx="1162200" cy="75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5" name="Google Shape;305;p16"/>
          <p:cNvSpPr txBox="1"/>
          <p:nvPr/>
        </p:nvSpPr>
        <p:spPr>
          <a:xfrm>
            <a:off x="5583225" y="1269100"/>
            <a:ext cx="2209800" cy="20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Maven Pro"/>
                <a:ea typeface="Maven Pro"/>
                <a:cs typeface="Maven Pro"/>
                <a:sym typeface="Maven Pro"/>
              </a:rPr>
              <a:t>As a</a:t>
            </a:r>
            <a:r>
              <a:rPr lang="ro">
                <a:latin typeface="Maven Pro"/>
                <a:ea typeface="Maven Pro"/>
                <a:cs typeface="Maven Pro"/>
                <a:sym typeface="Maven Pro"/>
              </a:rPr>
              <a:t> user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Maven Pro"/>
                <a:ea typeface="Maven Pro"/>
                <a:cs typeface="Maven Pro"/>
                <a:sym typeface="Maven Pro"/>
              </a:rPr>
              <a:t>I can</a:t>
            </a:r>
            <a:r>
              <a:rPr lang="ro"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ro">
                <a:latin typeface="Times New Roman"/>
                <a:ea typeface="Times New Roman"/>
                <a:cs typeface="Times New Roman"/>
                <a:sym typeface="Times New Roman"/>
              </a:rPr>
              <a:t>filter the teachers according to some criteria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latin typeface="Maven Pro"/>
                <a:ea typeface="Maven Pro"/>
                <a:cs typeface="Maven Pro"/>
                <a:sym typeface="Maven Pro"/>
              </a:rPr>
              <a:t>so that</a:t>
            </a:r>
            <a:r>
              <a:rPr lang="ro"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ro">
                <a:latin typeface="Times New Roman"/>
                <a:ea typeface="Times New Roman"/>
                <a:cs typeface="Times New Roman"/>
                <a:sym typeface="Times New Roman"/>
              </a:rPr>
              <a:t>I will be able to find the right teacher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/>
          <p:nvPr>
            <p:ph type="title"/>
          </p:nvPr>
        </p:nvSpPr>
        <p:spPr>
          <a:xfrm>
            <a:off x="1303800" y="598575"/>
            <a:ext cx="7030500" cy="5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</a:rPr>
              <a:t>User stories </a:t>
            </a:r>
            <a:r>
              <a:rPr lang="ro" sz="2650">
                <a:solidFill>
                  <a:schemeClr val="lt1"/>
                </a:solidFill>
              </a:rPr>
              <a:t>-</a:t>
            </a:r>
            <a:r>
              <a:rPr lang="ro" sz="2022">
                <a:solidFill>
                  <a:schemeClr val="lt1"/>
                </a:solidFill>
              </a:rPr>
              <a:t> </a:t>
            </a:r>
            <a:r>
              <a:rPr lang="ro" sz="2000">
                <a:solidFill>
                  <a:schemeClr val="lt1"/>
                </a:solidFill>
              </a:rPr>
              <a:t>Principalele tehnici de scriere și rafinare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11" name="Google Shape;311;p17"/>
          <p:cNvSpPr txBox="1"/>
          <p:nvPr>
            <p:ph idx="1" type="body"/>
          </p:nvPr>
        </p:nvSpPr>
        <p:spPr>
          <a:xfrm>
            <a:off x="1258825" y="11059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2. Persona Based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grpSp>
        <p:nvGrpSpPr>
          <p:cNvPr id="312" name="Google Shape;312;p17"/>
          <p:cNvGrpSpPr/>
          <p:nvPr/>
        </p:nvGrpSpPr>
        <p:grpSpPr>
          <a:xfrm>
            <a:off x="1514550" y="1424600"/>
            <a:ext cx="1889400" cy="1836900"/>
            <a:chOff x="1514550" y="1754525"/>
            <a:chExt cx="1889400" cy="1836900"/>
          </a:xfrm>
        </p:grpSpPr>
        <p:sp>
          <p:nvSpPr>
            <p:cNvPr id="313" name="Google Shape;313;p17"/>
            <p:cNvSpPr/>
            <p:nvPr/>
          </p:nvSpPr>
          <p:spPr>
            <a:xfrm>
              <a:off x="1514550" y="1754525"/>
              <a:ext cx="1889400" cy="1836900"/>
            </a:xfrm>
            <a:prstGeom prst="rect">
              <a:avLst/>
            </a:prstGeom>
            <a:gradFill>
              <a:gsLst>
                <a:gs pos="0">
                  <a:srgbClr val="EEF4D7"/>
                </a:gs>
                <a:gs pos="100000">
                  <a:srgbClr val="BFD376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14" name="Google Shape;314;p17"/>
            <p:cNvPicPr preferRelativeResize="0"/>
            <p:nvPr/>
          </p:nvPicPr>
          <p:blipFill rotWithShape="1">
            <a:blip r:embed="rId3">
              <a:alphaModFix/>
            </a:blip>
            <a:srcRect b="36859" l="6061" r="10452" t="8478"/>
            <a:stretch/>
          </p:blipFill>
          <p:spPr>
            <a:xfrm flipH="1">
              <a:off x="1604550" y="1833275"/>
              <a:ext cx="1709400" cy="16794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5" name="Google Shape;315;p17"/>
          <p:cNvGrpSpPr/>
          <p:nvPr/>
        </p:nvGrpSpPr>
        <p:grpSpPr>
          <a:xfrm>
            <a:off x="4651100" y="1424600"/>
            <a:ext cx="1889400" cy="1836900"/>
            <a:chOff x="4651100" y="1754525"/>
            <a:chExt cx="1889400" cy="1836900"/>
          </a:xfrm>
        </p:grpSpPr>
        <p:sp>
          <p:nvSpPr>
            <p:cNvPr id="316" name="Google Shape;316;p17"/>
            <p:cNvSpPr/>
            <p:nvPr/>
          </p:nvSpPr>
          <p:spPr>
            <a:xfrm>
              <a:off x="4651100" y="1754525"/>
              <a:ext cx="1889400" cy="1836900"/>
            </a:xfrm>
            <a:prstGeom prst="rect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17" name="Google Shape;317;p17"/>
            <p:cNvPicPr preferRelativeResize="0"/>
            <p:nvPr/>
          </p:nvPicPr>
          <p:blipFill rotWithShape="1">
            <a:blip r:embed="rId4">
              <a:alphaModFix/>
            </a:blip>
            <a:srcRect b="51261" l="33640" r="38016" t="7035"/>
            <a:stretch/>
          </p:blipFill>
          <p:spPr>
            <a:xfrm>
              <a:off x="4741100" y="1834774"/>
              <a:ext cx="1709399" cy="1676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8" name="Google Shape;318;p17"/>
          <p:cNvSpPr txBox="1"/>
          <p:nvPr/>
        </p:nvSpPr>
        <p:spPr>
          <a:xfrm>
            <a:off x="1402100" y="3265000"/>
            <a:ext cx="2001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Anca - </a:t>
            </a: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profesoară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Îi place să ajute elevii să înțeleagă mai bine noțiunile predate la școală și să le aprofundeze.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319" name="Google Shape;319;p17"/>
          <p:cNvSpPr txBox="1"/>
          <p:nvPr/>
        </p:nvSpPr>
        <p:spPr>
          <a:xfrm>
            <a:off x="4498700" y="3265000"/>
            <a:ext cx="2331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Mihai - </a:t>
            </a: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elev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Pentru a nu rămâne în urmă cu materia de la școală caută un profesor pentru a-l face să înțeleagă mai bine materia și de a-l motiva.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"/>
          <p:cNvSpPr txBox="1"/>
          <p:nvPr>
            <p:ph type="title"/>
          </p:nvPr>
        </p:nvSpPr>
        <p:spPr>
          <a:xfrm>
            <a:off x="1303800" y="598575"/>
            <a:ext cx="7030500" cy="5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</a:rPr>
              <a:t>User stories </a:t>
            </a:r>
            <a:r>
              <a:rPr lang="ro" sz="2650">
                <a:solidFill>
                  <a:schemeClr val="lt1"/>
                </a:solidFill>
              </a:rPr>
              <a:t>-</a:t>
            </a:r>
            <a:r>
              <a:rPr lang="ro" sz="2022">
                <a:solidFill>
                  <a:schemeClr val="lt1"/>
                </a:solidFill>
              </a:rPr>
              <a:t> </a:t>
            </a:r>
            <a:r>
              <a:rPr lang="ro" sz="2000">
                <a:solidFill>
                  <a:schemeClr val="lt1"/>
                </a:solidFill>
              </a:rPr>
              <a:t>Principalele tehnici de scriere și rafinare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25" name="Google Shape;325;p18"/>
          <p:cNvSpPr txBox="1"/>
          <p:nvPr>
            <p:ph idx="1" type="body"/>
          </p:nvPr>
        </p:nvSpPr>
        <p:spPr>
          <a:xfrm>
            <a:off x="1258825" y="11059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2. Persona Based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grpSp>
        <p:nvGrpSpPr>
          <p:cNvPr id="326" name="Google Shape;326;p18"/>
          <p:cNvGrpSpPr/>
          <p:nvPr/>
        </p:nvGrpSpPr>
        <p:grpSpPr>
          <a:xfrm>
            <a:off x="1514550" y="1424600"/>
            <a:ext cx="1889400" cy="1836900"/>
            <a:chOff x="1514550" y="1754525"/>
            <a:chExt cx="1889400" cy="1836900"/>
          </a:xfrm>
        </p:grpSpPr>
        <p:sp>
          <p:nvSpPr>
            <p:cNvPr id="327" name="Google Shape;327;p18"/>
            <p:cNvSpPr/>
            <p:nvPr/>
          </p:nvSpPr>
          <p:spPr>
            <a:xfrm>
              <a:off x="1514550" y="1754525"/>
              <a:ext cx="1889400" cy="1836900"/>
            </a:xfrm>
            <a:prstGeom prst="rect">
              <a:avLst/>
            </a:prstGeom>
            <a:gradFill>
              <a:gsLst>
                <a:gs pos="0">
                  <a:srgbClr val="EEF4D7"/>
                </a:gs>
                <a:gs pos="100000">
                  <a:srgbClr val="BFD376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28" name="Google Shape;328;p18"/>
            <p:cNvPicPr preferRelativeResize="0"/>
            <p:nvPr/>
          </p:nvPicPr>
          <p:blipFill rotWithShape="1">
            <a:blip r:embed="rId3">
              <a:alphaModFix/>
            </a:blip>
            <a:srcRect b="36859" l="6061" r="10452" t="8478"/>
            <a:stretch/>
          </p:blipFill>
          <p:spPr>
            <a:xfrm flipH="1">
              <a:off x="1604550" y="1833275"/>
              <a:ext cx="1709400" cy="16794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" name="Google Shape;329;p18"/>
          <p:cNvGrpSpPr/>
          <p:nvPr/>
        </p:nvGrpSpPr>
        <p:grpSpPr>
          <a:xfrm>
            <a:off x="4651100" y="1424600"/>
            <a:ext cx="1889400" cy="1836900"/>
            <a:chOff x="4651100" y="1754525"/>
            <a:chExt cx="1889400" cy="1836900"/>
          </a:xfrm>
        </p:grpSpPr>
        <p:sp>
          <p:nvSpPr>
            <p:cNvPr id="330" name="Google Shape;330;p18"/>
            <p:cNvSpPr/>
            <p:nvPr/>
          </p:nvSpPr>
          <p:spPr>
            <a:xfrm>
              <a:off x="4651100" y="1754525"/>
              <a:ext cx="1889400" cy="1836900"/>
            </a:xfrm>
            <a:prstGeom prst="rect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31" name="Google Shape;331;p18"/>
            <p:cNvPicPr preferRelativeResize="0"/>
            <p:nvPr/>
          </p:nvPicPr>
          <p:blipFill rotWithShape="1">
            <a:blip r:embed="rId4">
              <a:alphaModFix/>
            </a:blip>
            <a:srcRect b="51261" l="33640" r="38016" t="7035"/>
            <a:stretch/>
          </p:blipFill>
          <p:spPr>
            <a:xfrm>
              <a:off x="4741100" y="1834774"/>
              <a:ext cx="1709399" cy="1676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2" name="Google Shape;332;p18"/>
          <p:cNvSpPr txBox="1"/>
          <p:nvPr/>
        </p:nvSpPr>
        <p:spPr>
          <a:xfrm>
            <a:off x="1402100" y="3265000"/>
            <a:ext cx="20019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As a teacher I can assign homework to my students so that I can reinforce their learning and keep them organize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333" name="Google Shape;333;p18"/>
          <p:cNvSpPr txBox="1"/>
          <p:nvPr/>
        </p:nvSpPr>
        <p:spPr>
          <a:xfrm>
            <a:off x="4498700" y="3265000"/>
            <a:ext cx="23319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As a student, I can add, edit and delete reviews about my teachers so other students can select them based on my reviews.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"/>
          <p:cNvSpPr/>
          <p:nvPr/>
        </p:nvSpPr>
        <p:spPr>
          <a:xfrm>
            <a:off x="4333725" y="2004450"/>
            <a:ext cx="3921375" cy="567300"/>
          </a:xfrm>
          <a:prstGeom prst="flowChartPunchedTap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9" name="Google Shape;339;p19"/>
          <p:cNvSpPr txBox="1"/>
          <p:nvPr>
            <p:ph type="title"/>
          </p:nvPr>
        </p:nvSpPr>
        <p:spPr>
          <a:xfrm>
            <a:off x="1303800" y="598575"/>
            <a:ext cx="7030500" cy="5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</a:rPr>
              <a:t>User stories </a:t>
            </a:r>
            <a:r>
              <a:rPr lang="ro" sz="2650">
                <a:solidFill>
                  <a:schemeClr val="lt1"/>
                </a:solidFill>
              </a:rPr>
              <a:t>-</a:t>
            </a:r>
            <a:r>
              <a:rPr lang="ro" sz="2022">
                <a:solidFill>
                  <a:schemeClr val="lt1"/>
                </a:solidFill>
              </a:rPr>
              <a:t> </a:t>
            </a:r>
            <a:r>
              <a:rPr lang="ro" sz="2000">
                <a:solidFill>
                  <a:schemeClr val="lt1"/>
                </a:solidFill>
              </a:rPr>
              <a:t>Principalele tehnici de scriere și rafinare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40" name="Google Shape;340;p19"/>
          <p:cNvSpPr txBox="1"/>
          <p:nvPr>
            <p:ph idx="1" type="body"/>
          </p:nvPr>
        </p:nvSpPr>
        <p:spPr>
          <a:xfrm>
            <a:off x="1258800" y="1105925"/>
            <a:ext cx="7030500" cy="32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lt1"/>
                </a:solidFill>
              </a:rPr>
              <a:t>3</a:t>
            </a:r>
            <a:r>
              <a:rPr b="1" lang="ro">
                <a:solidFill>
                  <a:schemeClr val="lt1"/>
                </a:solidFill>
              </a:rPr>
              <a:t>. </a:t>
            </a:r>
            <a:r>
              <a:rPr b="1" lang="ro">
                <a:solidFill>
                  <a:schemeClr val="lt1"/>
                </a:solidFill>
              </a:rPr>
              <a:t>Slice the cake</a:t>
            </a:r>
            <a:endParaRPr b="1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 Medium"/>
              <a:buChar char="-"/>
            </a:pPr>
            <a:r>
              <a:rPr lang="ro" sz="12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presupune că implementarea user story-ului să treacă prin cele trei layere.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341" name="Google Shape;3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000" y="1533287"/>
            <a:ext cx="3458500" cy="28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9"/>
          <p:cNvSpPr txBox="1"/>
          <p:nvPr/>
        </p:nvSpPr>
        <p:spPr>
          <a:xfrm rot="480680">
            <a:off x="1936758" y="2826665"/>
            <a:ext cx="2496969" cy="3299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USER INTERFACE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43" name="Google Shape;343;p19"/>
          <p:cNvSpPr txBox="1"/>
          <p:nvPr/>
        </p:nvSpPr>
        <p:spPr>
          <a:xfrm rot="480680">
            <a:off x="2064258" y="3233990"/>
            <a:ext cx="2496969" cy="3299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MIDDLE TIER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44" name="Google Shape;344;p19"/>
          <p:cNvSpPr txBox="1"/>
          <p:nvPr/>
        </p:nvSpPr>
        <p:spPr>
          <a:xfrm rot="480680">
            <a:off x="2034258" y="3633815"/>
            <a:ext cx="2496969" cy="3299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DATABASE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45" name="Google Shape;345;p19"/>
          <p:cNvSpPr txBox="1"/>
          <p:nvPr/>
        </p:nvSpPr>
        <p:spPr>
          <a:xfrm>
            <a:off x="4351200" y="2004450"/>
            <a:ext cx="3938100" cy="29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As a teacher, I can share videos with my students so that they understand better.</a:t>
            </a:r>
            <a:endParaRPr sz="12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Implementare user story:</a:t>
            </a:r>
            <a:endParaRPr sz="12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 Medium"/>
              <a:buChar char="-"/>
            </a:pPr>
            <a:r>
              <a:rPr lang="ro" sz="12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pagină asociată acestei funcționalități</a:t>
            </a:r>
            <a:endParaRPr sz="12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 Medium"/>
              <a:buChar char="-"/>
            </a:pPr>
            <a:r>
              <a:rPr lang="ro" sz="12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crearea funcționalității de distribuire a videoclipurilor cu studenții aleși</a:t>
            </a:r>
            <a:endParaRPr sz="12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 Medium"/>
              <a:buChar char="-"/>
            </a:pPr>
            <a:r>
              <a:rPr lang="ro" sz="12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crearea unei noi tabele în baza de date care va conține id-urile profesorului, studentului și videoclipului</a:t>
            </a:r>
            <a:endParaRPr sz="12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cxnSp>
        <p:nvCxnSpPr>
          <p:cNvPr id="346" name="Google Shape;346;p19"/>
          <p:cNvCxnSpPr/>
          <p:nvPr/>
        </p:nvCxnSpPr>
        <p:spPr>
          <a:xfrm flipH="1" rot="10800000">
            <a:off x="4041325" y="3141575"/>
            <a:ext cx="599700" cy="7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19"/>
          <p:cNvCxnSpPr/>
          <p:nvPr/>
        </p:nvCxnSpPr>
        <p:spPr>
          <a:xfrm flipH="1" rot="10800000">
            <a:off x="3996325" y="3516475"/>
            <a:ext cx="644700" cy="15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19"/>
          <p:cNvCxnSpPr/>
          <p:nvPr/>
        </p:nvCxnSpPr>
        <p:spPr>
          <a:xfrm>
            <a:off x="4033825" y="3898875"/>
            <a:ext cx="607200" cy="142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" name="Google Shape;353;p20"/>
          <p:cNvCxnSpPr/>
          <p:nvPr/>
        </p:nvCxnSpPr>
        <p:spPr>
          <a:xfrm>
            <a:off x="4581175" y="2796675"/>
            <a:ext cx="15000" cy="9522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54" name="Google Shape;354;p20"/>
          <p:cNvSpPr txBox="1"/>
          <p:nvPr>
            <p:ph type="title"/>
          </p:nvPr>
        </p:nvSpPr>
        <p:spPr>
          <a:xfrm>
            <a:off x="1303800" y="598575"/>
            <a:ext cx="7030500" cy="5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</a:rPr>
              <a:t>User stories </a:t>
            </a:r>
            <a:r>
              <a:rPr lang="ro" sz="2650">
                <a:solidFill>
                  <a:schemeClr val="lt1"/>
                </a:solidFill>
              </a:rPr>
              <a:t>-</a:t>
            </a:r>
            <a:r>
              <a:rPr lang="ro" sz="2022">
                <a:solidFill>
                  <a:schemeClr val="lt1"/>
                </a:solidFill>
              </a:rPr>
              <a:t> </a:t>
            </a:r>
            <a:r>
              <a:rPr lang="ro" sz="2000">
                <a:solidFill>
                  <a:schemeClr val="lt1"/>
                </a:solidFill>
              </a:rPr>
              <a:t>Principalele tehnici de scriere și rafinare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55" name="Google Shape;355;p20"/>
          <p:cNvSpPr txBox="1"/>
          <p:nvPr>
            <p:ph idx="1" type="body"/>
          </p:nvPr>
        </p:nvSpPr>
        <p:spPr>
          <a:xfrm>
            <a:off x="1243825" y="10459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4</a:t>
            </a: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. Write </a:t>
            </a: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closed</a:t>
            </a: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 stories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aven Pro Medium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presupune că user story a fost implementat astfel încât: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 Medium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să atingă scopul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aven Pro Medium"/>
              <a:buChar char="-"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să aducă valoare utilizatorilor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356" name="Google Shape;356;p20"/>
          <p:cNvSpPr/>
          <p:nvPr/>
        </p:nvSpPr>
        <p:spPr>
          <a:xfrm>
            <a:off x="1711588" y="2256825"/>
            <a:ext cx="5720825" cy="629825"/>
          </a:xfrm>
          <a:prstGeom prst="flowChartPunchedTap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As a teacher I can delete my announcements so that the announcements reflect my current status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357" name="Google Shape;357;p20"/>
          <p:cNvSpPr txBox="1"/>
          <p:nvPr/>
        </p:nvSpPr>
        <p:spPr>
          <a:xfrm>
            <a:off x="1881950" y="3748875"/>
            <a:ext cx="55506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Profesorul va putea să-și managerieze anunțurile în funcție de statusul său.</a:t>
            </a:r>
            <a:endParaRPr sz="12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1"/>
          <p:cNvSpPr txBox="1"/>
          <p:nvPr>
            <p:ph type="title"/>
          </p:nvPr>
        </p:nvSpPr>
        <p:spPr>
          <a:xfrm>
            <a:off x="1303800" y="598575"/>
            <a:ext cx="7030500" cy="5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</a:rPr>
              <a:t>User stories </a:t>
            </a:r>
            <a:r>
              <a:rPr lang="ro" sz="2650">
                <a:solidFill>
                  <a:schemeClr val="lt1"/>
                </a:solidFill>
              </a:rPr>
              <a:t>-</a:t>
            </a:r>
            <a:r>
              <a:rPr lang="ro" sz="2022">
                <a:solidFill>
                  <a:schemeClr val="lt1"/>
                </a:solidFill>
              </a:rPr>
              <a:t> </a:t>
            </a:r>
            <a:r>
              <a:rPr lang="ro" sz="2000">
                <a:solidFill>
                  <a:schemeClr val="lt1"/>
                </a:solidFill>
              </a:rPr>
              <a:t>Principalele tehnici de rafinare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63" name="Google Shape;363;p21"/>
          <p:cNvSpPr/>
          <p:nvPr/>
        </p:nvSpPr>
        <p:spPr>
          <a:xfrm>
            <a:off x="2654225" y="1842600"/>
            <a:ext cx="10746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4" name="Google Shape;364;p21"/>
          <p:cNvSpPr/>
          <p:nvPr/>
        </p:nvSpPr>
        <p:spPr>
          <a:xfrm>
            <a:off x="952200" y="1390800"/>
            <a:ext cx="1374000" cy="123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21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Epic</a:t>
            </a:r>
            <a:endParaRPr sz="21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grpSp>
        <p:nvGrpSpPr>
          <p:cNvPr id="365" name="Google Shape;365;p21"/>
          <p:cNvGrpSpPr/>
          <p:nvPr/>
        </p:nvGrpSpPr>
        <p:grpSpPr>
          <a:xfrm>
            <a:off x="4369125" y="1275275"/>
            <a:ext cx="1424700" cy="1468250"/>
            <a:chOff x="4106700" y="1259700"/>
            <a:chExt cx="1424700" cy="1468250"/>
          </a:xfrm>
        </p:grpSpPr>
        <p:sp>
          <p:nvSpPr>
            <p:cNvPr id="366" name="Google Shape;366;p21"/>
            <p:cNvSpPr/>
            <p:nvPr/>
          </p:nvSpPr>
          <p:spPr>
            <a:xfrm>
              <a:off x="4106700" y="1259700"/>
              <a:ext cx="1424700" cy="307500"/>
            </a:xfrm>
            <a:prstGeom prst="wave">
              <a:avLst>
                <a:gd fmla="val 12500" name="adj1"/>
                <a:gd fmla="val 0" name="adj2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">
                  <a:solidFill>
                    <a:schemeClr val="lt1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User story 1</a:t>
              </a:r>
              <a:endPara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endParaRPr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4106700" y="1628338"/>
              <a:ext cx="1424700" cy="333600"/>
            </a:xfrm>
            <a:prstGeom prst="wave">
              <a:avLst>
                <a:gd fmla="val 12500" name="adj1"/>
                <a:gd fmla="val 0" name="adj2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">
                  <a:solidFill>
                    <a:schemeClr val="lt1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User story 2</a:t>
              </a:r>
              <a:endPara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endParaRPr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4106700" y="2394350"/>
              <a:ext cx="1424700" cy="333600"/>
            </a:xfrm>
            <a:prstGeom prst="wave">
              <a:avLst>
                <a:gd fmla="val 12500" name="adj1"/>
                <a:gd fmla="val 0" name="adj2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">
                  <a:solidFill>
                    <a:schemeClr val="lt1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User story n</a:t>
              </a:r>
              <a:endPara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endParaRPr>
            </a:p>
          </p:txBody>
        </p:sp>
        <p:grpSp>
          <p:nvGrpSpPr>
            <p:cNvPr id="369" name="Google Shape;369;p21"/>
            <p:cNvGrpSpPr/>
            <p:nvPr/>
          </p:nvGrpSpPr>
          <p:grpSpPr>
            <a:xfrm>
              <a:off x="4781550" y="1977071"/>
              <a:ext cx="75000" cy="402160"/>
              <a:chOff x="4806100" y="2424400"/>
              <a:chExt cx="75000" cy="402200"/>
            </a:xfrm>
          </p:grpSpPr>
          <p:sp>
            <p:nvSpPr>
              <p:cNvPr id="370" name="Google Shape;370;p21"/>
              <p:cNvSpPr/>
              <p:nvPr/>
            </p:nvSpPr>
            <p:spPr>
              <a:xfrm>
                <a:off x="4806100" y="2424400"/>
                <a:ext cx="75000" cy="900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>
                <a:off x="4806100" y="2580500"/>
                <a:ext cx="75000" cy="900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 flipH="1">
                <a:off x="4806100" y="2736600"/>
                <a:ext cx="75000" cy="900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</p:grpSp>
      <p:sp>
        <p:nvSpPr>
          <p:cNvPr id="373" name="Google Shape;373;p21"/>
          <p:cNvSpPr/>
          <p:nvPr/>
        </p:nvSpPr>
        <p:spPr>
          <a:xfrm>
            <a:off x="4172638" y="3157725"/>
            <a:ext cx="315000" cy="1529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4" name="Google Shape;374;p21"/>
          <p:cNvSpPr txBox="1"/>
          <p:nvPr/>
        </p:nvSpPr>
        <p:spPr>
          <a:xfrm>
            <a:off x="750725" y="3196250"/>
            <a:ext cx="1903500" cy="16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As a user I can access teachers based on some criteria so that I will be able to view teachers and find the right teacher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375" name="Google Shape;375;p21"/>
          <p:cNvSpPr txBox="1"/>
          <p:nvPr/>
        </p:nvSpPr>
        <p:spPr>
          <a:xfrm>
            <a:off x="4333600" y="3149075"/>
            <a:ext cx="47463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As a user I can filter the teachers according to some criteria so that I will be able to find the right teacher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376" name="Google Shape;376;p21"/>
          <p:cNvSpPr txBox="1"/>
          <p:nvPr/>
        </p:nvSpPr>
        <p:spPr>
          <a:xfrm>
            <a:off x="4369125" y="3831275"/>
            <a:ext cx="41709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As a user I can sort the teachers via name and rating points so that I can view them in a suitable order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377" name="Google Shape;377;p21"/>
          <p:cNvSpPr/>
          <p:nvPr/>
        </p:nvSpPr>
        <p:spPr>
          <a:xfrm>
            <a:off x="2654225" y="3755775"/>
            <a:ext cx="1248600" cy="33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8" name="Google Shape;378;p21"/>
          <p:cNvSpPr txBox="1"/>
          <p:nvPr/>
        </p:nvSpPr>
        <p:spPr>
          <a:xfrm>
            <a:off x="2578500" y="4051875"/>
            <a:ext cx="8406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Discuții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9" name="Google Shape;379;p21"/>
          <p:cNvSpPr txBox="1"/>
          <p:nvPr/>
        </p:nvSpPr>
        <p:spPr>
          <a:xfrm>
            <a:off x="2578500" y="3546500"/>
            <a:ext cx="12801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Descompunere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80" name="Google Shape;380;p21"/>
          <p:cNvSpPr/>
          <p:nvPr/>
        </p:nvSpPr>
        <p:spPr>
          <a:xfrm>
            <a:off x="4054113" y="1275275"/>
            <a:ext cx="315000" cy="1529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